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iUw7gJMn2FPUIMiTng3PfVY10b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50D995-FD1D-4F22-B55B-35B54B2BD9CF}">
  <a:tblStyle styleId="{CE50D995-FD1D-4F22-B55B-35B54B2BD9C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f15c93419_3_5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26f15c93419_3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f15c93419_3_8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g26f15c93419_3_8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g26f15c93419_3_8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g26f15c93419_3_8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325" y="4522700"/>
            <a:ext cx="1694725" cy="52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g26f15c93419_3_828"/>
          <p:cNvCxnSpPr/>
          <p:nvPr/>
        </p:nvCxnSpPr>
        <p:spPr>
          <a:xfrm>
            <a:off x="295550" y="990325"/>
            <a:ext cx="8543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The South London Experiment</a:t>
            </a:r>
            <a:endParaRPr/>
          </a:p>
        </p:txBody>
      </p:sp>
      <p:sp>
        <p:nvSpPr>
          <p:cNvPr id="61" name="Google Shape;61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"/>
              <a:t>How can we think of our experiment…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t/>
            </a:r>
            <a:endParaRPr sz="2133"/>
          </a:p>
        </p:txBody>
      </p:sp>
      <p:sp>
        <p:nvSpPr>
          <p:cNvPr id="133" name="Google Shape;133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34" name="Google Shape;134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 and Vauxhall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/>
          </a:p>
        </p:txBody>
      </p:sp>
      <p:pic>
        <p:nvPicPr>
          <p:cNvPr id="135" name="Google Shape;1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"/>
              <a:t>How can we think of our experiment…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t/>
            </a:r>
            <a:endParaRPr sz="2133"/>
          </a:p>
        </p:txBody>
      </p:sp>
      <p:sp>
        <p:nvSpPr>
          <p:cNvPr id="141" name="Google Shape;141;p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42" name="Google Shape;142;p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 and Vauxhall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Water source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/>
          </a:p>
        </p:txBody>
      </p:sp>
      <p:pic>
        <p:nvPicPr>
          <p:cNvPr id="143" name="Google Shape;14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"/>
              <a:t>How can we think of our experiment…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t/>
            </a:r>
            <a:endParaRPr sz="2133"/>
          </a:p>
        </p:txBody>
      </p:sp>
      <p:sp>
        <p:nvSpPr>
          <p:cNvPr id="149" name="Google Shape;149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50" name="Google Shape;150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 and Vauxhall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Water source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Deaths from cholera</a:t>
            </a:r>
            <a:endParaRPr/>
          </a:p>
        </p:txBody>
      </p:sp>
      <p:pic>
        <p:nvPicPr>
          <p:cNvPr id="151" name="Google Shape;15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/>
          <p:nvPr>
            <p:ph type="title"/>
          </p:nvPr>
        </p:nvSpPr>
        <p:spPr>
          <a:xfrm>
            <a:off x="311700" y="247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rPr lang="en" sz="2133"/>
              <a:t>We can apply a </a:t>
            </a:r>
            <a:r>
              <a:rPr lang="en" sz="2133"/>
              <a:t>Difference in Difference analysis to the South London Experiment!</a:t>
            </a:r>
            <a:r>
              <a:rPr lang="en"/>
              <a:t> </a:t>
            </a:r>
            <a:endParaRPr/>
          </a:p>
        </p:txBody>
      </p:sp>
      <p:sp>
        <p:nvSpPr>
          <p:cNvPr id="157" name="Google Shape;157;p13"/>
          <p:cNvSpPr txBox="1"/>
          <p:nvPr>
            <p:ph idx="1" type="body"/>
          </p:nvPr>
        </p:nvSpPr>
        <p:spPr>
          <a:xfrm>
            <a:off x="311700" y="948275"/>
            <a:ext cx="39999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Cans were changed for Group A halfway through the game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58" name="Google Shape;158;p13"/>
          <p:cNvSpPr txBox="1"/>
          <p:nvPr>
            <p:ph idx="2" type="body"/>
          </p:nvPr>
        </p:nvSpPr>
        <p:spPr>
          <a:xfrm>
            <a:off x="4832400" y="1017725"/>
            <a:ext cx="39999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 and Vauxhall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Water source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Deaths from cholera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Water source was changed between 1849 and 1854 for Lambeth customers</a:t>
            </a:r>
            <a:endParaRPr b="1" sz="1800"/>
          </a:p>
        </p:txBody>
      </p:sp>
      <p:pic>
        <p:nvPicPr>
          <p:cNvPr id="159" name="Google Shape;1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00" y="1104975"/>
            <a:ext cx="4811595" cy="375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 look back at contingency tables</a:t>
            </a:r>
            <a:endParaRPr/>
          </a:p>
        </p:txBody>
      </p:sp>
      <p:sp>
        <p:nvSpPr>
          <p:cNvPr id="166" name="Google Shape;1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67" name="Google Shape;167;p14"/>
          <p:cNvGraphicFramePr/>
          <p:nvPr/>
        </p:nvGraphicFramePr>
        <p:xfrm>
          <a:off x="9525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{CE50D995-FD1D-4F22-B55B-35B54B2BD9CF}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Southside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Northside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White Sox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Cubs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3405475" y="2381250"/>
            <a:ext cx="4722900" cy="39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4" name="Google Shape;174;p15"/>
          <p:cNvGraphicFramePr/>
          <p:nvPr/>
        </p:nvGraphicFramePr>
        <p:xfrm>
          <a:off x="9525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{CE50D995-FD1D-4F22-B55B-35B54B2BD9CF}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Southside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Northside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White Sox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Cubs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5" name="Google Shape;1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 look back at contingency tables</a:t>
            </a:r>
            <a:endParaRPr/>
          </a:p>
        </p:txBody>
      </p:sp>
      <p:cxnSp>
        <p:nvCxnSpPr>
          <p:cNvPr id="176" name="Google Shape;176;p15"/>
          <p:cNvCxnSpPr>
            <a:stCxn id="177" idx="0"/>
          </p:cNvCxnSpPr>
          <p:nvPr/>
        </p:nvCxnSpPr>
        <p:spPr>
          <a:xfrm flipH="1" rot="10800000">
            <a:off x="4725350" y="2816200"/>
            <a:ext cx="773400" cy="129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7" name="Google Shape;177;p15"/>
          <p:cNvSpPr txBox="1"/>
          <p:nvPr/>
        </p:nvSpPr>
        <p:spPr>
          <a:xfrm>
            <a:off x="2749250" y="4112500"/>
            <a:ext cx="395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Proposed explanation is that Chicago side you identify with causes you to prefer one baseball team over the other.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183" name="Google Shape;1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over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the bag toss game…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84" name="Google Shape;184;p16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{CE50D995-FD1D-4F22-B55B-35B54B2BD9CF}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First half of game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Second half of game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Group A (magnetic cans)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Group B (normal cans)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190" name="Google Shape;1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in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would the DiD table look like for the South London Experiment?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91" name="Google Shape;191;p17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{CE50D995-FD1D-4F22-B55B-35B54B2BD9CF}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Treatment Group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Control Group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Time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Time B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197" name="Google Shape;1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in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would the DiD table look like for the South London Experiment?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98" name="Google Shape;198;p18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{CE50D995-FD1D-4F22-B55B-35B54B2BD9CF}</a:tableStyleId>
              </a:tblPr>
              <a:tblGrid>
                <a:gridCol w="3237800"/>
                <a:gridCol w="2000600"/>
                <a:gridCol w="2000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Mostly Lambeth (Treatment Group)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Mostly S&amp;V 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(Control Group)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1849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1854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6f15c93419_3_5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Science Reasoning Framework</a:t>
            </a:r>
            <a:endParaRPr/>
          </a:p>
        </p:txBody>
      </p:sp>
      <p:sp>
        <p:nvSpPr>
          <p:cNvPr id="67" name="Google Shape;67;g26f15c93419_3_554"/>
          <p:cNvSpPr/>
          <p:nvPr/>
        </p:nvSpPr>
        <p:spPr>
          <a:xfrm>
            <a:off x="111625" y="4517975"/>
            <a:ext cx="1614000" cy="51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g26f15c93419_3_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13" y="1160600"/>
            <a:ext cx="8187776" cy="36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26f15c93419_3_554"/>
          <p:cNvSpPr/>
          <p:nvPr/>
        </p:nvSpPr>
        <p:spPr>
          <a:xfrm>
            <a:off x="3476625" y="1076325"/>
            <a:ext cx="1895400" cy="30576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/>
          <p:nvPr>
            <p:ph type="title"/>
          </p:nvPr>
        </p:nvSpPr>
        <p:spPr>
          <a:xfrm>
            <a:off x="6702125" y="445025"/>
            <a:ext cx="213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London Water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Suppliers</a:t>
            </a:r>
            <a:endParaRPr/>
          </a:p>
        </p:txBody>
      </p:sp>
      <p:pic>
        <p:nvPicPr>
          <p:cNvPr id="75" name="Google Shape;7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075" y="81350"/>
            <a:ext cx="6439873" cy="482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5175" y="2130125"/>
            <a:ext cx="3774901" cy="28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/>
          <p:nvPr>
            <p:ph type="title"/>
          </p:nvPr>
        </p:nvSpPr>
        <p:spPr>
          <a:xfrm>
            <a:off x="311700" y="445025"/>
            <a:ext cx="457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South London Water Suppliers</a:t>
            </a:r>
            <a:endParaRPr/>
          </a:p>
        </p:txBody>
      </p:sp>
      <p:pic>
        <p:nvPicPr>
          <p:cNvPr id="82" name="Google Shape;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318" y="228600"/>
            <a:ext cx="3905476" cy="242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50" y="1656150"/>
            <a:ext cx="5763524" cy="314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Designing Our Data Experiment</a:t>
            </a:r>
            <a:endParaRPr/>
          </a:p>
        </p:txBody>
      </p:sp>
      <p:sp>
        <p:nvSpPr>
          <p:cNvPr id="89" name="Google Shape;89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4510">
                <a:solidFill>
                  <a:srgbClr val="B7B7B7"/>
                </a:solidFill>
              </a:rPr>
              <a:t>Difference in Difference</a:t>
            </a:r>
            <a:endParaRPr sz="229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type="title"/>
          </p:nvPr>
        </p:nvSpPr>
        <p:spPr>
          <a:xfrm>
            <a:off x="5742625" y="508850"/>
            <a:ext cx="315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South London?</a:t>
            </a:r>
            <a:endParaRPr/>
          </a:p>
        </p:txBody>
      </p:sp>
      <p:sp>
        <p:nvSpPr>
          <p:cNvPr id="95" name="Google Shape;95;p5"/>
          <p:cNvSpPr txBox="1"/>
          <p:nvPr>
            <p:ph idx="1" type="body"/>
          </p:nvPr>
        </p:nvSpPr>
        <p:spPr>
          <a:xfrm>
            <a:off x="6026725" y="1169800"/>
            <a:ext cx="2874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000"/>
          </a:p>
        </p:txBody>
      </p:sp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50" y="508849"/>
            <a:ext cx="5701250" cy="444415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5"/>
          <p:cNvSpPr txBox="1"/>
          <p:nvPr/>
        </p:nvSpPr>
        <p:spPr>
          <a:xfrm>
            <a:off x="2788225" y="3283650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Lambeth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671925" y="2461800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5"/>
          <p:cNvSpPr txBox="1"/>
          <p:nvPr/>
        </p:nvSpPr>
        <p:spPr>
          <a:xfrm>
            <a:off x="3546900" y="1812138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3082625" y="1268663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/>
          <p:nvPr>
            <p:ph type="title"/>
          </p:nvPr>
        </p:nvSpPr>
        <p:spPr>
          <a:xfrm>
            <a:off x="5742625" y="508850"/>
            <a:ext cx="315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South London?</a:t>
            </a:r>
            <a:endParaRPr/>
          </a:p>
        </p:txBody>
      </p:sp>
      <p:sp>
        <p:nvSpPr>
          <p:cNvPr id="106" name="Google Shape;106;p6"/>
          <p:cNvSpPr txBox="1"/>
          <p:nvPr>
            <p:ph idx="1" type="body"/>
          </p:nvPr>
        </p:nvSpPr>
        <p:spPr>
          <a:xfrm>
            <a:off x="6026725" y="1169800"/>
            <a:ext cx="2874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Cholera impacted this area of London more than others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2 water suppliers that both got their water from similar locations on the Thames River in 1849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The Lambeth company moved its water source upstream to less polluted waters in 1852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There were cholera outbreaks in 1849 and 1854</a:t>
            </a:r>
            <a:endParaRPr sz="2000"/>
          </a:p>
        </p:txBody>
      </p:sp>
      <p:pic>
        <p:nvPicPr>
          <p:cNvPr id="107" name="Google Shape;10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50" y="508849"/>
            <a:ext cx="5701250" cy="444415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6"/>
          <p:cNvSpPr txBox="1"/>
          <p:nvPr/>
        </p:nvSpPr>
        <p:spPr>
          <a:xfrm>
            <a:off x="2788225" y="3283650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Lambeth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671925" y="2461800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 txBox="1"/>
          <p:nvPr/>
        </p:nvSpPr>
        <p:spPr>
          <a:xfrm>
            <a:off x="3546900" y="1812138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 txBox="1"/>
          <p:nvPr/>
        </p:nvSpPr>
        <p:spPr>
          <a:xfrm>
            <a:off x="3082625" y="1268663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17" name="Google Shape;117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18" name="Google Shape;118;p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/>
          </a:p>
        </p:txBody>
      </p:sp>
      <p:pic>
        <p:nvPicPr>
          <p:cNvPr id="119" name="Google Shape;11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Arial"/>
              <a:buNone/>
            </a:pPr>
            <a:r>
              <a:rPr lang="en"/>
              <a:t>How can we think of our experiment…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t/>
            </a:r>
            <a:endParaRPr sz="2133"/>
          </a:p>
        </p:txBody>
      </p:sp>
      <p:sp>
        <p:nvSpPr>
          <p:cNvPr id="125" name="Google Shape;125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26" name="Google Shape;126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customers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/>
          </a:p>
        </p:txBody>
      </p:sp>
      <p:pic>
        <p:nvPicPr>
          <p:cNvPr id="127" name="Google Shape;12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